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9" r:id="rId8"/>
    <p:sldId id="263" r:id="rId9"/>
    <p:sldId id="281" r:id="rId10"/>
    <p:sldId id="280" r:id="rId11"/>
    <p:sldId id="283" r:id="rId12"/>
    <p:sldId id="265" r:id="rId13"/>
    <p:sldId id="267" r:id="rId14"/>
    <p:sldId id="268" r:id="rId15"/>
    <p:sldId id="284" r:id="rId16"/>
    <p:sldId id="282" r:id="rId17"/>
    <p:sldId id="285" r:id="rId18"/>
    <p:sldId id="270" r:id="rId19"/>
    <p:sldId id="286" r:id="rId20"/>
    <p:sldId id="287" r:id="rId21"/>
    <p:sldId id="273" r:id="rId22"/>
    <p:sldId id="274" r:id="rId23"/>
    <p:sldId id="288" r:id="rId24"/>
    <p:sldId id="291" r:id="rId25"/>
    <p:sldId id="276" r:id="rId26"/>
    <p:sldId id="290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8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0963-15D3-42F2-A664-E8E20CA8A73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8F3F-8253-4794-85A3-1442FC1C9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0963-15D3-42F2-A664-E8E20CA8A73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8F3F-8253-4794-85A3-1442FC1C9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0963-15D3-42F2-A664-E8E20CA8A73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8F3F-8253-4794-85A3-1442FC1C9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0963-15D3-42F2-A664-E8E20CA8A73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8F3F-8253-4794-85A3-1442FC1C9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0963-15D3-42F2-A664-E8E20CA8A73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4BD8F3F-8253-4794-85A3-1442FC1C9E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0963-15D3-42F2-A664-E8E20CA8A73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8F3F-8253-4794-85A3-1442FC1C9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0963-15D3-42F2-A664-E8E20CA8A73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8F3F-8253-4794-85A3-1442FC1C9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0963-15D3-42F2-A664-E8E20CA8A73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8F3F-8253-4794-85A3-1442FC1C9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0963-15D3-42F2-A664-E8E20CA8A73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8F3F-8253-4794-85A3-1442FC1C9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0963-15D3-42F2-A664-E8E20CA8A73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8F3F-8253-4794-85A3-1442FC1C9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0963-15D3-42F2-A664-E8E20CA8A73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8F3F-8253-4794-85A3-1442FC1C9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FB0963-15D3-42F2-A664-E8E20CA8A73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BD8F3F-8253-4794-85A3-1442FC1C9E4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anconsolidation.ed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Shaping your Financial Future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Planning for long term and short term financial goals</a:t>
            </a:r>
          </a:p>
          <a:p>
            <a:endParaRPr lang="en-US" dirty="0" smtClean="0"/>
          </a:p>
          <a:p>
            <a:r>
              <a:rPr lang="en-US" dirty="0" smtClean="0"/>
              <a:t>John Davies, Ch E. retired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0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Federal Tax Rate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4743" y="1600200"/>
          <a:ext cx="7434514" cy="4708526"/>
        </p:xfrm>
        <a:graphic>
          <a:graphicData uri="http://schemas.openxmlformats.org/drawingml/2006/table">
            <a:tbl>
              <a:tblPr/>
              <a:tblGrid>
                <a:gridCol w="3717257"/>
                <a:gridCol w="3717257"/>
              </a:tblGrid>
              <a:tr h="5782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/>
                        <a:t>TABLE 1 — Section 1(a) — Married Individuals Filing Joint Returns and Surviving Spouses 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423">
                <a:tc>
                  <a:txBody>
                    <a:bodyPr/>
                    <a:lstStyle/>
                    <a:p>
                      <a:pPr algn="l"/>
                      <a:r>
                        <a:rPr lang="en-US" sz="1600" i="1"/>
                        <a:t>If Taxable Income Is</a:t>
                      </a:r>
                      <a:r>
                        <a:rPr lang="en-US" sz="1600"/>
                        <a:t>: 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/>
                        <a:t>The Tax Is</a:t>
                      </a:r>
                      <a:r>
                        <a:rPr lang="en-US" sz="1600"/>
                        <a:t>: 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423">
                <a:tc>
                  <a:txBody>
                    <a:bodyPr/>
                    <a:lstStyle/>
                    <a:p>
                      <a:r>
                        <a:rPr lang="en-US" sz="1600"/>
                        <a:t>Not over $17,850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10% of the taxable income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240">
                <a:tc>
                  <a:txBody>
                    <a:bodyPr/>
                    <a:lstStyle/>
                    <a:p>
                      <a:r>
                        <a:rPr lang="en-US" sz="1600"/>
                        <a:t>Over $17,850 but not over $72,500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$1,785 plus 15% of the excess over $17,850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240">
                <a:tc>
                  <a:txBody>
                    <a:bodyPr/>
                    <a:lstStyle/>
                    <a:p>
                      <a:r>
                        <a:rPr lang="en-US" sz="1600"/>
                        <a:t>Over $72,500 but not over $146,400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$9,982.50 plus 25% of the excess over $72,500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240">
                <a:tc>
                  <a:txBody>
                    <a:bodyPr/>
                    <a:lstStyle/>
                    <a:p>
                      <a:r>
                        <a:rPr lang="en-US" sz="1600"/>
                        <a:t>Over $146,400 but not over $223,050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$28,457.50 plus 28% of the excess over $146,400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240">
                <a:tc>
                  <a:txBody>
                    <a:bodyPr/>
                    <a:lstStyle/>
                    <a:p>
                      <a:r>
                        <a:rPr lang="en-US" sz="1600"/>
                        <a:t>Over $223,050 but not over $398,350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$49,919.50 plus 33% of the excess over $223,050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240">
                <a:tc>
                  <a:txBody>
                    <a:bodyPr/>
                    <a:lstStyle/>
                    <a:p>
                      <a:r>
                        <a:rPr lang="en-US" sz="1600"/>
                        <a:t>Over $398,350 but not over $450,000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$107,768.50 plus 35% of the excess over $398,350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240">
                <a:tc>
                  <a:txBody>
                    <a:bodyPr/>
                    <a:lstStyle/>
                    <a:p>
                      <a:r>
                        <a:rPr lang="en-US" sz="1600"/>
                        <a:t>Over $450,000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$125,846 plus 39.6% of the excess over $450,000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67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228521"/>
              </p:ext>
            </p:extLst>
          </p:nvPr>
        </p:nvGraphicFramePr>
        <p:xfrm>
          <a:off x="457200" y="1046163"/>
          <a:ext cx="8229600" cy="459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Worksheet" r:id="rId4" imgW="4705551" imgH="2628900" progId="Excel.Sheet.12">
                  <p:embed/>
                </p:oleObj>
              </mc:Choice>
              <mc:Fallback>
                <p:oleObj name="Worksheet" r:id="rId4" imgW="4705551" imgH="26289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046163"/>
                        <a:ext cx="8229600" cy="459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20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will your spendable income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you adopt a savings plan of always saving 15 to 30% of your annual salary.</a:t>
            </a:r>
          </a:p>
          <a:p>
            <a:r>
              <a:rPr lang="en-US" dirty="0" smtClean="0"/>
              <a:t>Assume you pay an average tax rate of 35% (includes  state, federal and payroll taxes)</a:t>
            </a:r>
          </a:p>
          <a:p>
            <a:r>
              <a:rPr lang="en-US" dirty="0" smtClean="0"/>
              <a:t>First year after tax and after savings spendable income</a:t>
            </a:r>
          </a:p>
          <a:p>
            <a:pPr>
              <a:buNone/>
            </a:pPr>
            <a:r>
              <a:rPr lang="en-US" dirty="0" smtClean="0"/>
              <a:t> 	$21,000  -- $30,000</a:t>
            </a:r>
          </a:p>
          <a:p>
            <a:pPr>
              <a:buNone/>
            </a:pPr>
            <a:r>
              <a:rPr lang="en-US" dirty="0" smtClean="0"/>
              <a:t>	Spendable income at end of working life</a:t>
            </a:r>
          </a:p>
          <a:p>
            <a:pPr>
              <a:buNone/>
            </a:pPr>
            <a:r>
              <a:rPr lang="en-US" dirty="0" smtClean="0"/>
              <a:t>	$115,900 --  $443,600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258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years after end of working career?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expectancy 85 years</a:t>
            </a:r>
          </a:p>
          <a:p>
            <a:r>
              <a:rPr lang="en-US" dirty="0" smtClean="0"/>
              <a:t>Career length 35 years</a:t>
            </a:r>
          </a:p>
          <a:p>
            <a:r>
              <a:rPr lang="en-US" dirty="0" smtClean="0"/>
              <a:t>Age now 22</a:t>
            </a:r>
          </a:p>
          <a:p>
            <a:r>
              <a:rPr lang="en-US" dirty="0" smtClean="0"/>
              <a:t>28 years in retirement</a:t>
            </a:r>
          </a:p>
          <a:p>
            <a:r>
              <a:rPr lang="en-US" dirty="0" smtClean="0"/>
              <a:t>Plan for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58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Assumptions for expenses and taxes during retirement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living expenses in first year of retirement will be 80% of expenses prior to retirement</a:t>
            </a:r>
          </a:p>
          <a:p>
            <a:r>
              <a:rPr lang="en-US" dirty="0" smtClean="0"/>
              <a:t>Assume living expenses increase 3% per year</a:t>
            </a:r>
          </a:p>
          <a:p>
            <a:r>
              <a:rPr lang="en-US" dirty="0" smtClean="0"/>
              <a:t>Assume investments earn 5% per year throughout career and during retirement.</a:t>
            </a:r>
          </a:p>
          <a:p>
            <a:r>
              <a:rPr lang="en-US" dirty="0" smtClean="0"/>
              <a:t>Assume retirement funds will be taxed at 25%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7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will you need to withdraw from savings in first year when you are no longer working?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057400"/>
                <a:ext cx="8229600" cy="425196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Based on our assumptions of 80% of your spendable income the last year you worked and a 25% tax rate: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%∗</m:t>
                        </m:r>
                        <m:r>
                          <a:rPr lang="en-US" i="1">
                            <a:latin typeface="Cambria Math"/>
                          </a:rPr>
                          <m:t>𝑆𝐼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1−</m:t>
                        </m:r>
                        <m:r>
                          <a:rPr lang="en-US" i="1">
                            <a:latin typeface="Cambria Math"/>
                          </a:rPr>
                          <m:t>𝑡𝑎𝑥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𝑟𝑎𝑡𝑒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80%∗115900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1−25%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=123600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The range of A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values we have been considering</a:t>
                </a:r>
              </a:p>
              <a:p>
                <a:r>
                  <a:rPr lang="en-US" dirty="0" smtClean="0"/>
                  <a:t>$123,600 -- $473,200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057400"/>
                <a:ext cx="8229600" cy="4251960"/>
              </a:xfrm>
              <a:blipFill rotWithShape="1">
                <a:blip r:embed="rId2"/>
                <a:stretch>
                  <a:fillRect t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36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must your savings balance be at retirement?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Calculate the savings value required at the end of career to fund years after retirement by using the geometric series present worth equations</a:t>
                </a:r>
              </a:p>
              <a:p>
                <a:pPr lvl="1"/>
                <a:r>
                  <a:rPr lang="en-US" dirty="0" smtClean="0"/>
                  <a:t>Two equations—</a:t>
                </a:r>
              </a:p>
              <a:p>
                <a:pPr lvl="2"/>
                <a:r>
                  <a:rPr lang="en-US" dirty="0" smtClean="0"/>
                  <a:t>If interest rate not equal to rate of increase in expenses: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𝑃𝑊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1+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𝑗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1+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If interest rate equals rate of increase in expenses: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𝑃𝑊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1+</m:t>
                        </m:r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endParaRPr lang="en-US" dirty="0"/>
              </a:p>
              <a:p>
                <a:pPr marL="905256" lvl="2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  <a:p>
                <a:pPr lvl="2"/>
                <a:endParaRPr lang="en-US" dirty="0" smtClean="0"/>
              </a:p>
              <a:p>
                <a:pPr lvl="2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95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401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Savings Required at end of Career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Expected withdrawal first year = 123600</a:t>
                </a:r>
              </a:p>
              <a:p>
                <a:r>
                  <a:rPr lang="en-US" dirty="0" smtClean="0"/>
                  <a:t>Interest rate on investment = 5%</a:t>
                </a:r>
              </a:p>
              <a:p>
                <a:r>
                  <a:rPr lang="en-US" dirty="0" smtClean="0"/>
                  <a:t>Expected increase in withdrawals each year = 3%</a:t>
                </a:r>
              </a:p>
              <a:p>
                <a:r>
                  <a:rPr lang="en-US" dirty="0" smtClean="0"/>
                  <a:t>Number of years of withdrawals = 30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𝑃𝑊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1+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𝑗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1+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=123600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1+3%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30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1+5%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−30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5%−3%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=2709200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Range of PW values</a:t>
                </a:r>
              </a:p>
              <a:p>
                <a:r>
                  <a:rPr lang="en-US" dirty="0" smtClean="0"/>
                  <a:t>$2,709,200 -- $10,372,200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362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achieve the savings required at end of career?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Use the geometric series future worth formula to calculate the first year savings</a:t>
                </a:r>
              </a:p>
              <a:p>
                <a:r>
                  <a:rPr lang="en-US" dirty="0" smtClean="0"/>
                  <a:t>Two equations—</a:t>
                </a:r>
              </a:p>
              <a:p>
                <a:pPr lvl="1"/>
                <a:r>
                  <a:rPr lang="en-US" dirty="0" smtClean="0"/>
                  <a:t>If interest rate on savings not equal to growth rate of savings:</a:t>
                </a:r>
                <a:endParaRPr lang="en-US" i="1" dirty="0" smtClean="0"/>
              </a:p>
              <a:p>
                <a:pPr marL="5852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𝐹𝑊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If interest rate on savings equals growth rate of savings:</a:t>
                </a:r>
              </a:p>
              <a:p>
                <a:pPr marL="5852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𝐹𝑊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𝑛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585216" lvl="1" indent="0">
                  <a:buNone/>
                </a:pPr>
                <a:endParaRPr lang="en-US" dirty="0"/>
              </a:p>
              <a:p>
                <a:pPr marL="585216" lvl="1" indent="0">
                  <a:buNone/>
                </a:pPr>
                <a:endParaRPr lang="en-US" dirty="0" smtClean="0"/>
              </a:p>
              <a:p>
                <a:pPr marL="585216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95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388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achieve the savings required at end of career?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76400"/>
                <a:ext cx="8229600" cy="4709160"/>
              </a:xfrm>
            </p:spPr>
            <p:txBody>
              <a:bodyPr>
                <a:normAutofit/>
              </a:bodyPr>
              <a:lstStyle/>
              <a:p>
                <a:pPr marL="137160" indent="0">
                  <a:buNone/>
                </a:pPr>
                <a:r>
                  <a:rPr lang="en-US" dirty="0" smtClean="0"/>
                  <a:t>FW required $2,709,200 to $10,372,200</a:t>
                </a:r>
              </a:p>
              <a:p>
                <a:pPr marL="137160" indent="0">
                  <a:buNone/>
                </a:pPr>
                <a:r>
                  <a:rPr lang="en-US" dirty="0" smtClean="0"/>
                  <a:t>Assumptions for working career:</a:t>
                </a:r>
              </a:p>
              <a:p>
                <a:r>
                  <a:rPr lang="en-US" dirty="0" smtClean="0"/>
                  <a:t>35 year career</a:t>
                </a:r>
              </a:p>
              <a:p>
                <a:r>
                  <a:rPr lang="en-US" dirty="0" smtClean="0"/>
                  <a:t>Interest rate earned on savings = 5%</a:t>
                </a:r>
              </a:p>
              <a:p>
                <a:r>
                  <a:rPr lang="en-US" dirty="0" smtClean="0"/>
                  <a:t>Amount saved each year increases at same rate as salary increases =5%</a:t>
                </a:r>
              </a:p>
              <a:p>
                <a:r>
                  <a:rPr lang="en-US" dirty="0"/>
                  <a:t>	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𝐹𝑊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𝑛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1+</m:t>
                            </m:r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2709200=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35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1+5%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30−1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Solve for A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:  A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= $14,700</a:t>
                </a:r>
                <a:endParaRPr lang="en-US" baseline="-25000" dirty="0" smtClean="0"/>
              </a:p>
              <a:p>
                <a:endParaRPr lang="en-US" dirty="0"/>
              </a:p>
              <a:p>
                <a:pPr marL="585216" lvl="1" indent="0">
                  <a:buNone/>
                </a:pPr>
                <a:endParaRPr lang="en-US" dirty="0" smtClean="0"/>
              </a:p>
              <a:p>
                <a:pPr marL="585216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76400"/>
                <a:ext cx="8229600" cy="4709160"/>
              </a:xfrm>
              <a:blipFill rotWithShape="1">
                <a:blip r:embed="rId2"/>
                <a:stretch>
                  <a:fillRect t="-1294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32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$60K per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I have to plan and manage for my financial future?</a:t>
            </a:r>
          </a:p>
          <a:p>
            <a:pPr lvl="1"/>
            <a:r>
              <a:rPr lang="en-US" dirty="0" smtClean="0"/>
              <a:t>Student loans repayment</a:t>
            </a:r>
          </a:p>
          <a:p>
            <a:pPr lvl="1"/>
            <a:r>
              <a:rPr lang="en-US" dirty="0" smtClean="0"/>
              <a:t>Save for emergencies</a:t>
            </a:r>
          </a:p>
          <a:p>
            <a:pPr lvl="1"/>
            <a:r>
              <a:rPr lang="en-US" dirty="0" smtClean="0"/>
              <a:t>Long term financial independence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achieve the savings required at end of career?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 smtClean="0"/>
              <a:t>FW required $2,709,200 to $10,372,200</a:t>
            </a:r>
          </a:p>
          <a:p>
            <a:pPr marL="137160" indent="0">
              <a:buNone/>
            </a:pPr>
            <a:r>
              <a:rPr lang="en-US" dirty="0" smtClean="0"/>
              <a:t>Range of initial savings to achieve the FW required:</a:t>
            </a:r>
          </a:p>
          <a:p>
            <a:pPr marL="137160" indent="0">
              <a:buNone/>
            </a:pPr>
            <a:r>
              <a:rPr lang="en-US" dirty="0" smtClean="0"/>
              <a:t>$14,700 --$33,600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What if you delay saving by 5 years</a:t>
            </a:r>
          </a:p>
          <a:p>
            <a:pPr marL="137160" indent="0">
              <a:buNone/>
            </a:pPr>
            <a:r>
              <a:rPr lang="en-US" dirty="0" smtClean="0"/>
              <a:t>Range of first year of savings:</a:t>
            </a:r>
          </a:p>
          <a:p>
            <a:pPr marL="137160" indent="0">
              <a:buNone/>
            </a:pPr>
            <a:r>
              <a:rPr lang="en-US" dirty="0" smtClean="0"/>
              <a:t>$21,900--$54,200</a:t>
            </a:r>
          </a:p>
          <a:p>
            <a:pPr marL="137160" indent="0">
              <a:buNone/>
            </a:pPr>
            <a:endParaRPr lang="en-US" dirty="0"/>
          </a:p>
          <a:p>
            <a:pPr marL="585216" lvl="1" indent="0">
              <a:buNone/>
            </a:pPr>
            <a:endParaRPr lang="en-US" dirty="0" smtClean="0"/>
          </a:p>
          <a:p>
            <a:pPr marL="58521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790602"/>
              </p:ext>
            </p:extLst>
          </p:nvPr>
        </p:nvGraphicFramePr>
        <p:xfrm>
          <a:off x="503584" y="1686340"/>
          <a:ext cx="8153400" cy="4810264"/>
        </p:xfrm>
        <a:graphic>
          <a:graphicData uri="http://schemas.openxmlformats.org/drawingml/2006/table">
            <a:tbl>
              <a:tblPr/>
              <a:tblGrid>
                <a:gridCol w="3276601"/>
                <a:gridCol w="152399"/>
                <a:gridCol w="1143000"/>
                <a:gridCol w="1143000"/>
                <a:gridCol w="1295400"/>
                <a:gridCol w="11430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First Year Salary, $/yr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60,000 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60,000 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   60,000 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60,000 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Annual Rate of Increase, %/yr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5%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5%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8%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8%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Years in workforce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35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35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35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35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Salary at End of Career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331,000 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331,000 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887,100 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887,100 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8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Savings rate, % of income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15%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30%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15%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30%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First Year spendable income, $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30,000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21,000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 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30,000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21,000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At Retirement spendable income, $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165,500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115,900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443,600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310,500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8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Spendable income 1st yr retirement, $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132,400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92,720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354,880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248,400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Withdrawal from savings, $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176,500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123,600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473,200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331,200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40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Savings Balance required at retirement, $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accent1"/>
                          </a:solidFill>
                          <a:latin typeface="Book Antiqua" pitchFamily="18" charset="0"/>
                        </a:rPr>
                        <a:t>  </a:t>
                      </a:r>
                      <a:r>
                        <a:rPr lang="en-US" sz="1400" b="0" i="0" u="none" strike="noStrike" dirty="0" smtClean="0">
                          <a:solidFill>
                            <a:schemeClr val="accent1"/>
                          </a:solidFill>
                          <a:latin typeface="Book Antiqua" pitchFamily="18" charset="0"/>
                        </a:rPr>
                        <a:t>3,868,800 </a:t>
                      </a:r>
                      <a:endParaRPr lang="en-US" sz="1400" b="0" i="0" u="none" strike="noStrike" dirty="0">
                        <a:solidFill>
                          <a:schemeClr val="accent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accent1"/>
                          </a:solidFill>
                          <a:latin typeface="Book Antiqua" pitchFamily="18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chemeClr val="accent1"/>
                          </a:solidFill>
                          <a:latin typeface="Book Antiqua" pitchFamily="18" charset="0"/>
                        </a:rPr>
                        <a:t>2,709,200 </a:t>
                      </a:r>
                      <a:endParaRPr lang="en-US" sz="1400" b="0" i="0" u="none" strike="noStrike" dirty="0">
                        <a:solidFill>
                          <a:schemeClr val="accent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accent1"/>
                          </a:solidFill>
                          <a:latin typeface="Book Antiqua" pitchFamily="18" charset="0"/>
                        </a:rPr>
                        <a:t>    </a:t>
                      </a:r>
                      <a:r>
                        <a:rPr lang="en-US" sz="1400" b="0" i="0" u="none" strike="noStrike" dirty="0" smtClean="0">
                          <a:solidFill>
                            <a:schemeClr val="accent1"/>
                          </a:solidFill>
                          <a:latin typeface="Book Antiqua" pitchFamily="18" charset="0"/>
                        </a:rPr>
                        <a:t>10,372,200 </a:t>
                      </a:r>
                      <a:endParaRPr lang="en-US" sz="1400" b="0" i="0" u="none" strike="noStrike" dirty="0">
                        <a:solidFill>
                          <a:schemeClr val="accent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accent1"/>
                          </a:solidFill>
                          <a:latin typeface="Book Antiqua" pitchFamily="18" charset="0"/>
                        </a:rPr>
                        <a:t>7,259,700</a:t>
                      </a:r>
                      <a:endParaRPr lang="en-US" sz="1400" b="0" i="0" u="none" strike="noStrike" dirty="0">
                        <a:solidFill>
                          <a:schemeClr val="accent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5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Necessary savings first yr of career, $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21,000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14,700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 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33,600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23,500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Actual Savings first yr of career, $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   9,000 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18,000 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     9,000 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      18,000 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9600" y="228600"/>
            <a:ext cx="80772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700" dirty="0" smtClean="0">
                <a:solidFill>
                  <a:schemeClr val="accent1"/>
                </a:solidFill>
                <a:latin typeface="+mj-lt"/>
              </a:rPr>
              <a:t>How much do you need saved at Retirement?</a:t>
            </a:r>
            <a:endParaRPr lang="en-US" sz="37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630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 a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repaying loans and saving for emergencies and long term financial health a priority</a:t>
            </a:r>
          </a:p>
          <a:p>
            <a:r>
              <a:rPr lang="en-US" dirty="0" smtClean="0"/>
              <a:t>Use automatic savings plans to take the money out of your paycheck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3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meet your goals without saving yourself poor?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 advantage of matching programs at your employer</a:t>
            </a:r>
          </a:p>
          <a:p>
            <a:pPr lvl="1"/>
            <a:r>
              <a:rPr lang="en-US" dirty="0" smtClean="0"/>
              <a:t>401(k) many employers match a certain percentage of your contributions</a:t>
            </a:r>
          </a:p>
          <a:p>
            <a:pPr lvl="1"/>
            <a:r>
              <a:rPr lang="en-US" dirty="0" smtClean="0"/>
              <a:t>Stock purchase plans-employers may offer stock at discounted prices</a:t>
            </a:r>
          </a:p>
          <a:p>
            <a:pPr lvl="1"/>
            <a:r>
              <a:rPr lang="en-US" dirty="0" smtClean="0"/>
              <a:t>Seek the advise of a financial planner</a:t>
            </a:r>
          </a:p>
          <a:p>
            <a:pPr lvl="1"/>
            <a:r>
              <a:rPr lang="en-US" dirty="0" smtClean="0"/>
              <a:t>Make use of tax advantaged flexible spending accounts</a:t>
            </a:r>
          </a:p>
          <a:p>
            <a:pPr lvl="2"/>
            <a:r>
              <a:rPr lang="en-US" dirty="0" smtClean="0"/>
              <a:t>Health care spending accounts</a:t>
            </a:r>
          </a:p>
          <a:p>
            <a:pPr lvl="2"/>
            <a:r>
              <a:rPr lang="en-US" dirty="0" smtClean="0"/>
              <a:t>Dependent care savings accounts</a:t>
            </a:r>
          </a:p>
          <a:p>
            <a:pPr lvl="2"/>
            <a:r>
              <a:rPr lang="en-US" dirty="0" smtClean="0"/>
              <a:t>Transportation spending accounts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Where/how do you invest?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401k plans typically have limited choices.</a:t>
            </a:r>
          </a:p>
          <a:p>
            <a:pPr lvl="1"/>
            <a:r>
              <a:rPr lang="en-US" dirty="0" smtClean="0"/>
              <a:t>Seek investments that meet your personal risk profile.</a:t>
            </a:r>
          </a:p>
          <a:p>
            <a:r>
              <a:rPr lang="en-US" dirty="0" smtClean="0"/>
              <a:t>Work with a financial planner</a:t>
            </a:r>
          </a:p>
          <a:p>
            <a:r>
              <a:rPr lang="en-US" dirty="0" smtClean="0"/>
              <a:t>Read investment magazines, newsletters, websites for investment advise</a:t>
            </a:r>
          </a:p>
          <a:p>
            <a:r>
              <a:rPr lang="en-US" dirty="0" smtClean="0"/>
              <a:t>Establish an investment account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411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Where/how do you invest?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other retirement savings plans if employer doesn’t offer plans</a:t>
            </a:r>
          </a:p>
          <a:p>
            <a:pPr lvl="1"/>
            <a:r>
              <a:rPr lang="en-US" dirty="0" smtClean="0"/>
              <a:t>IRA</a:t>
            </a:r>
          </a:p>
          <a:p>
            <a:pPr lvl="1"/>
            <a:r>
              <a:rPr lang="en-US" dirty="0" smtClean="0"/>
              <a:t>Roth IRA</a:t>
            </a:r>
          </a:p>
          <a:p>
            <a:r>
              <a:rPr lang="en-US" dirty="0" smtClean="0"/>
              <a:t>Consider using Roth IRA and/or Roth 401(k) if available</a:t>
            </a:r>
          </a:p>
          <a:p>
            <a:pPr lvl="1"/>
            <a:r>
              <a:rPr lang="en-US" dirty="0" smtClean="0"/>
              <a:t>After tax savings</a:t>
            </a:r>
          </a:p>
          <a:p>
            <a:pPr lvl="1"/>
            <a:r>
              <a:rPr lang="en-US" dirty="0" smtClean="0"/>
              <a:t>Your current tax rate may be lower than your retirement tax rate</a:t>
            </a:r>
          </a:p>
          <a:p>
            <a:pPr lvl="1"/>
            <a:r>
              <a:rPr lang="en-US" dirty="0" smtClean="0"/>
              <a:t>Earnings are tax free</a:t>
            </a:r>
          </a:p>
        </p:txBody>
      </p:sp>
    </p:spTree>
    <p:extLst>
      <p:ext uri="{BB962C8B-B14F-4D97-AF65-F5344CB8AC3E}">
        <p14:creationId xmlns:p14="http://schemas.microsoft.com/office/powerpoint/2010/main" val="214665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your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your plan and progress at least annually</a:t>
            </a:r>
          </a:p>
          <a:p>
            <a:r>
              <a:rPr lang="en-US" dirty="0" smtClean="0"/>
              <a:t>Make required adjustments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51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>
            <a:normAutofit/>
          </a:bodyPr>
          <a:lstStyle/>
          <a:p>
            <a:r>
              <a:rPr lang="en-US" dirty="0" smtClean="0"/>
              <a:t>Plan appropriately</a:t>
            </a:r>
            <a:br>
              <a:rPr lang="en-US" dirty="0" smtClean="0"/>
            </a:br>
            <a:r>
              <a:rPr lang="en-US" dirty="0" smtClean="0"/>
              <a:t>Don’t save yourself poor</a:t>
            </a:r>
            <a:br>
              <a:rPr lang="en-US" dirty="0" smtClean="0"/>
            </a:br>
            <a:r>
              <a:rPr lang="en-US" dirty="0" smtClean="0"/>
              <a:t>Have a great career!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20396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4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Loan Repayment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Consolidate your loans.</a:t>
            </a:r>
          </a:p>
          <a:p>
            <a:pPr lvl="1"/>
            <a:r>
              <a:rPr lang="en-US" dirty="0" smtClean="0"/>
              <a:t>Federal student loans</a:t>
            </a:r>
          </a:p>
          <a:p>
            <a:pPr lvl="2"/>
            <a:r>
              <a:rPr lang="en-US" dirty="0" smtClean="0">
                <a:hlinkClick r:id="rId2"/>
              </a:rPr>
              <a:t>www.loanconsolidation.ed.gov</a:t>
            </a:r>
            <a:endParaRPr lang="en-US" dirty="0" smtClean="0"/>
          </a:p>
          <a:p>
            <a:pPr lvl="3"/>
            <a:r>
              <a:rPr lang="en-US" dirty="0" smtClean="0"/>
              <a:t>Save 0.25% with automatic loan payments from bank account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Private student loans</a:t>
            </a:r>
          </a:p>
          <a:p>
            <a:pPr lvl="2"/>
            <a:r>
              <a:rPr lang="en-US" dirty="0" smtClean="0"/>
              <a:t>Search the web for consolidation opportunities</a:t>
            </a:r>
          </a:p>
          <a:p>
            <a:pPr lvl="3"/>
            <a:r>
              <a:rPr lang="en-US" dirty="0" smtClean="0"/>
              <a:t>Banks</a:t>
            </a:r>
          </a:p>
          <a:p>
            <a:pPr lvl="3"/>
            <a:r>
              <a:rPr lang="en-US" dirty="0" smtClean="0"/>
              <a:t>Credit Unions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 an Emergency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advisors suggest having two savings accounts for emergencies</a:t>
            </a:r>
          </a:p>
          <a:p>
            <a:pPr lvl="1"/>
            <a:r>
              <a:rPr lang="en-US" dirty="0" smtClean="0"/>
              <a:t>One for periodic expenses</a:t>
            </a:r>
          </a:p>
          <a:p>
            <a:pPr lvl="2"/>
            <a:r>
              <a:rPr lang="en-US" dirty="0" smtClean="0"/>
              <a:t>Insurance payments</a:t>
            </a:r>
          </a:p>
          <a:p>
            <a:pPr lvl="2"/>
            <a:r>
              <a:rPr lang="en-US" dirty="0" smtClean="0"/>
              <a:t>Automobile repairs</a:t>
            </a:r>
          </a:p>
          <a:p>
            <a:pPr lvl="2"/>
            <a:r>
              <a:rPr lang="en-US" dirty="0" smtClean="0"/>
              <a:t>Medical deductibles</a:t>
            </a:r>
          </a:p>
          <a:p>
            <a:pPr lvl="1"/>
            <a:r>
              <a:rPr lang="en-US" dirty="0" smtClean="0"/>
              <a:t>One for emergencies</a:t>
            </a:r>
          </a:p>
          <a:p>
            <a:pPr lvl="2"/>
            <a:r>
              <a:rPr lang="en-US" dirty="0" smtClean="0"/>
              <a:t>Loss of a job</a:t>
            </a:r>
          </a:p>
          <a:p>
            <a:pPr lvl="2"/>
            <a:r>
              <a:rPr lang="en-US" dirty="0" smtClean="0"/>
              <a:t>Death of a spouse</a:t>
            </a:r>
          </a:p>
          <a:p>
            <a:pPr lvl="2"/>
            <a:r>
              <a:rPr lang="en-US" dirty="0" smtClean="0"/>
              <a:t>Major repairs to a home</a:t>
            </a:r>
          </a:p>
          <a:p>
            <a:pPr lvl="2"/>
            <a:r>
              <a:rPr lang="en-US" dirty="0" smtClean="0"/>
              <a:t>This fund should be equal to 6 to 12 times monthly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0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Save for Long Term Financial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for the time you no longer can or want to work</a:t>
            </a:r>
          </a:p>
          <a:p>
            <a:r>
              <a:rPr lang="en-US" dirty="0" smtClean="0"/>
              <a:t>Save for a down payment on a house</a:t>
            </a:r>
          </a:p>
        </p:txBody>
      </p:sp>
    </p:spTree>
    <p:extLst>
      <p:ext uri="{BB962C8B-B14F-4D97-AF65-F5344CB8AC3E}">
        <p14:creationId xmlns:p14="http://schemas.microsoft.com/office/powerpoint/2010/main" val="244176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do you need to save for retirement?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your salary change over your working career?</a:t>
            </a:r>
          </a:p>
          <a:p>
            <a:r>
              <a:rPr lang="en-US" dirty="0" smtClean="0"/>
              <a:t>What will be your annual expenses when you retire?</a:t>
            </a:r>
          </a:p>
          <a:p>
            <a:r>
              <a:rPr lang="en-US" dirty="0" smtClean="0"/>
              <a:t>How many years do you need to plan for living in retirement?</a:t>
            </a:r>
          </a:p>
          <a:p>
            <a:r>
              <a:rPr lang="en-US" dirty="0" smtClean="0"/>
              <a:t>How much savings will be required to provide your retirement?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15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860429"/>
              </p:ext>
            </p:extLst>
          </p:nvPr>
        </p:nvGraphicFramePr>
        <p:xfrm>
          <a:off x="148577" y="533401"/>
          <a:ext cx="8849269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cument" r:id="rId4" imgW="9502382" imgH="6219578" progId="Word.Document.8">
                  <p:embed/>
                </p:oleObj>
              </mc:Choice>
              <mc:Fallback>
                <p:oleObj name="Document" r:id="rId4" imgW="9502382" imgH="6219578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577" y="533401"/>
                        <a:ext cx="8849269" cy="579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765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will your salary change?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Assume starting salary of $60K/year.</a:t>
                </a:r>
              </a:p>
              <a:p>
                <a:r>
                  <a:rPr lang="en-US" dirty="0" smtClean="0"/>
                  <a:t>Long term average salary increases including promotions/job changes equal 5 to 8%</a:t>
                </a:r>
              </a:p>
              <a:p>
                <a:r>
                  <a:rPr lang="en-US" dirty="0" smtClean="0"/>
                  <a:t>What will your annual salary be in 35 years?</a:t>
                </a:r>
              </a:p>
              <a:p>
                <a:pPr lvl="1"/>
                <a:r>
                  <a:rPr lang="en-US" dirty="0" smtClean="0"/>
                  <a:t>Use single payment compound amount formula: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𝐹𝑆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i="1">
                        <a:latin typeface="Cambria Math"/>
                      </a:rPr>
                      <m:t>𝑆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(1+</m:t>
                        </m:r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𝐹</m:t>
                    </m:r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i="1">
                        <a:latin typeface="Cambria Math"/>
                      </a:rPr>
                      <m:t>=60000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(1+5%)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35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$331,000 to   $887,100</a:t>
                </a:r>
              </a:p>
              <a:p>
                <a:pPr lvl="1">
                  <a:buNone/>
                </a:pPr>
                <a:r>
                  <a:rPr lang="en-US" dirty="0" smtClean="0"/>
                  <a:t>	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03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Federal Tax Rate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4743" y="1600200"/>
          <a:ext cx="7434514" cy="4708526"/>
        </p:xfrm>
        <a:graphic>
          <a:graphicData uri="http://schemas.openxmlformats.org/drawingml/2006/table">
            <a:tbl>
              <a:tblPr/>
              <a:tblGrid>
                <a:gridCol w="3717257"/>
                <a:gridCol w="3717257"/>
              </a:tblGrid>
              <a:tr h="5782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/>
                        <a:t>TABLE 3 — Section 1(c) — Unmarried Individuals (other than Surviving Spouses and Heads of Households) 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423">
                <a:tc>
                  <a:txBody>
                    <a:bodyPr/>
                    <a:lstStyle/>
                    <a:p>
                      <a:pPr algn="l"/>
                      <a:r>
                        <a:rPr lang="en-US" sz="1600" i="1"/>
                        <a:t>If Taxable Income Is</a:t>
                      </a:r>
                      <a:r>
                        <a:rPr lang="en-US" sz="1600"/>
                        <a:t>: 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/>
                        <a:t>The Tax Is</a:t>
                      </a:r>
                      <a:r>
                        <a:rPr lang="en-US" sz="1600"/>
                        <a:t>: 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423">
                <a:tc>
                  <a:txBody>
                    <a:bodyPr/>
                    <a:lstStyle/>
                    <a:p>
                      <a:r>
                        <a:rPr lang="en-US" sz="1600"/>
                        <a:t>Not over $8,925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10% of the taxable income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240">
                <a:tc>
                  <a:txBody>
                    <a:bodyPr/>
                    <a:lstStyle/>
                    <a:p>
                      <a:r>
                        <a:rPr lang="en-US" sz="1600"/>
                        <a:t>Over $8,925 but not over $36,250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$892.50 plus 15% of the excess over $8,925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240">
                <a:tc>
                  <a:txBody>
                    <a:bodyPr/>
                    <a:lstStyle/>
                    <a:p>
                      <a:r>
                        <a:rPr lang="en-US" sz="1600"/>
                        <a:t>Over $36,250 but not over $87,850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$4,991.25 plus 25% of the excess over $36,250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240">
                <a:tc>
                  <a:txBody>
                    <a:bodyPr/>
                    <a:lstStyle/>
                    <a:p>
                      <a:r>
                        <a:rPr lang="en-US" sz="1600"/>
                        <a:t>Over $87,850 but not over $183,250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$17,891.25 plus 28% of the excess over $87,850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240">
                <a:tc>
                  <a:txBody>
                    <a:bodyPr/>
                    <a:lstStyle/>
                    <a:p>
                      <a:r>
                        <a:rPr lang="en-US" sz="1600"/>
                        <a:t>Over $183,250 but not over $398,350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$44,603.25 plus 33% of the excess over $183,250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240">
                <a:tc>
                  <a:txBody>
                    <a:bodyPr/>
                    <a:lstStyle/>
                    <a:p>
                      <a:r>
                        <a:rPr lang="en-US" sz="1600"/>
                        <a:t>Over $398,350 but not over $400,000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$115,586.25 plus 35% of the excess over $398,350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240">
                <a:tc>
                  <a:txBody>
                    <a:bodyPr/>
                    <a:lstStyle/>
                    <a:p>
                      <a:r>
                        <a:rPr lang="en-US" sz="1600"/>
                        <a:t>Over $400,000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$116,163.75 plus 39.6% of the excess over $400,000</a:t>
                      </a:r>
                    </a:p>
                  </a:txBody>
                  <a:tcPr marL="82606" marR="82606" marT="41303" marB="413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20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322</TotalTime>
  <Words>1546</Words>
  <Application>Microsoft Office PowerPoint</Application>
  <PresentationFormat>On-screen Show (4:3)</PresentationFormat>
  <Paragraphs>240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Apex</vt:lpstr>
      <vt:lpstr>Document</vt:lpstr>
      <vt:lpstr>Worksheet</vt:lpstr>
      <vt:lpstr>Shaping your Financial Future</vt:lpstr>
      <vt:lpstr>$60K per year</vt:lpstr>
      <vt:lpstr>Student Loan Repayment</vt:lpstr>
      <vt:lpstr>Establish an Emergency Fund</vt:lpstr>
      <vt:lpstr>Save for Long Term Financial Independence</vt:lpstr>
      <vt:lpstr>How much do you need to save for retirement?</vt:lpstr>
      <vt:lpstr>PowerPoint Presentation</vt:lpstr>
      <vt:lpstr>How will your salary change?</vt:lpstr>
      <vt:lpstr>2013 Federal Tax Rate Table</vt:lpstr>
      <vt:lpstr>2013 Federal Tax Rate Table</vt:lpstr>
      <vt:lpstr>PowerPoint Presentation</vt:lpstr>
      <vt:lpstr>How will your spendable income change?</vt:lpstr>
      <vt:lpstr>How many years after end of working career?</vt:lpstr>
      <vt:lpstr>Assumptions for expenses and taxes during retirement years</vt:lpstr>
      <vt:lpstr>How much will you need to withdraw from savings in first year when you are no longer working?</vt:lpstr>
      <vt:lpstr>What must your savings balance be at retirement?</vt:lpstr>
      <vt:lpstr>Savings Required at end of Career</vt:lpstr>
      <vt:lpstr>How do you achieve the savings required at end of career?</vt:lpstr>
      <vt:lpstr>How do you achieve the savings required at end of career?</vt:lpstr>
      <vt:lpstr>How do you achieve the savings required at end of career?</vt:lpstr>
      <vt:lpstr>PowerPoint Presentation</vt:lpstr>
      <vt:lpstr>Establish a Budget</vt:lpstr>
      <vt:lpstr>How do you meet your goals without saving yourself poor?</vt:lpstr>
      <vt:lpstr>Where/how do you invest?</vt:lpstr>
      <vt:lpstr>Where/how do you invest?</vt:lpstr>
      <vt:lpstr>Review your plan</vt:lpstr>
      <vt:lpstr>Plan appropriately Don’t save yourself poor Have a great career!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Shaping your Financial Future</dc:title>
  <dc:creator>John</dc:creator>
  <cp:lastModifiedBy>Barnes, Alison L.</cp:lastModifiedBy>
  <cp:revision>25</cp:revision>
  <dcterms:created xsi:type="dcterms:W3CDTF">2013-02-02T20:08:29Z</dcterms:created>
  <dcterms:modified xsi:type="dcterms:W3CDTF">2013-02-06T17:11:31Z</dcterms:modified>
</cp:coreProperties>
</file>